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F1E0F3-DB9C-4488-8AEA-331CFF4C830B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88F543-A234-4CBC-9058-2226550CC5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F1E0F3-DB9C-4488-8AEA-331CFF4C830B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88F543-A234-4CBC-9058-2226550CC5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F1E0F3-DB9C-4488-8AEA-331CFF4C830B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88F543-A234-4CBC-9058-2226550CC5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F1E0F3-DB9C-4488-8AEA-331CFF4C830B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88F543-A234-4CBC-9058-2226550CC5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F1E0F3-DB9C-4488-8AEA-331CFF4C830B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88F543-A234-4CBC-9058-2226550CC5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F1E0F3-DB9C-4488-8AEA-331CFF4C830B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88F543-A234-4CBC-9058-2226550CC5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F1E0F3-DB9C-4488-8AEA-331CFF4C830B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88F543-A234-4CBC-9058-2226550CC5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F1E0F3-DB9C-4488-8AEA-331CFF4C830B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88F543-A234-4CBC-9058-2226550CC5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F1E0F3-DB9C-4488-8AEA-331CFF4C830B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88F543-A234-4CBC-9058-2226550CC5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F1E0F3-DB9C-4488-8AEA-331CFF4C830B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88F543-A234-4CBC-9058-2226550CC5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F1E0F3-DB9C-4488-8AEA-331CFF4C830B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88F543-A234-4CBC-9058-2226550CC5EE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0F1E0F3-DB9C-4488-8AEA-331CFF4C830B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D88F543-A234-4CBC-9058-2226550CC5E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548681"/>
            <a:ext cx="6980312" cy="12961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Урок-лекция</a:t>
            </a:r>
            <a:br>
              <a:rPr lang="ru-RU" dirty="0" smtClean="0"/>
            </a:br>
            <a:r>
              <a:rPr lang="ru-RU" dirty="0" smtClean="0"/>
              <a:t>«Искусство речи»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1988840"/>
            <a:ext cx="6912768" cy="4608512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«Умен ты или глуп, велик ты или мал, не знаем мы , пока ты слова не сказал » 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(Саади, ок.1203)</a:t>
            </a:r>
          </a:p>
          <a:p>
            <a:endParaRPr lang="ru-RU" dirty="0"/>
          </a:p>
        </p:txBody>
      </p:sp>
      <p:pic>
        <p:nvPicPr>
          <p:cNvPr id="1026" name="Picture 2" descr="C:\Users\БАЗАР\AppData\Local\Microsoft\Windows\Temporary Internet Files\Content.IE5\MABJIOLG\MC900335739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947812"/>
            <a:ext cx="3404942" cy="255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454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Появления страха и волнения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</a:t>
            </a:r>
            <a:r>
              <a:rPr lang="ru-RU" dirty="0" smtClean="0"/>
              <a:t>рожь в теле и голосе;</a:t>
            </a:r>
          </a:p>
          <a:p>
            <a:r>
              <a:rPr lang="ru-RU" dirty="0"/>
              <a:t>п</a:t>
            </a:r>
            <a:r>
              <a:rPr lang="ru-RU" dirty="0" smtClean="0"/>
              <a:t>отение тела</a:t>
            </a:r>
          </a:p>
          <a:p>
            <a:r>
              <a:rPr lang="ru-RU" dirty="0"/>
              <a:t>у</a:t>
            </a:r>
            <a:r>
              <a:rPr lang="ru-RU" dirty="0" smtClean="0"/>
              <a:t>чащение или скованность дыхание и т.п.</a:t>
            </a:r>
          </a:p>
          <a:p>
            <a:r>
              <a:rPr lang="ru-RU" dirty="0" smtClean="0"/>
              <a:t>Причина активизации деятельности тела и мозга (выброс адреналина);</a:t>
            </a:r>
          </a:p>
          <a:p>
            <a:r>
              <a:rPr lang="ru-RU" dirty="0" smtClean="0"/>
              <a:t>Этот механизм можно </a:t>
            </a:r>
            <a:r>
              <a:rPr lang="ru-RU" u="sng" dirty="0" smtClean="0"/>
              <a:t>поставить себе </a:t>
            </a:r>
            <a:r>
              <a:rPr lang="ru-RU" dirty="0" smtClean="0"/>
              <a:t>на службу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7577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Методы обретение уверенности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н</a:t>
            </a:r>
            <a:r>
              <a:rPr lang="ru-RU" sz="2000" dirty="0" smtClean="0"/>
              <a:t>еобходимо </a:t>
            </a:r>
            <a:r>
              <a:rPr lang="ru-RU" sz="2000" u="sng" dirty="0" smtClean="0"/>
              <a:t>осознать и принять </a:t>
            </a:r>
            <a:r>
              <a:rPr lang="ru-RU" sz="2000" dirty="0" smtClean="0"/>
              <a:t>свои страх;</a:t>
            </a:r>
          </a:p>
          <a:p>
            <a:r>
              <a:rPr lang="ru-RU" sz="2000" dirty="0"/>
              <a:t>н</a:t>
            </a:r>
            <a:r>
              <a:rPr lang="ru-RU" sz="2000" dirty="0" smtClean="0"/>
              <a:t>ужно обеспечить контроль над ситуацией (продумать вариант возможного события);</a:t>
            </a:r>
          </a:p>
          <a:p>
            <a:r>
              <a:rPr lang="ru-RU" sz="2000" dirty="0"/>
              <a:t>п</a:t>
            </a:r>
            <a:r>
              <a:rPr lang="ru-RU" sz="2000" dirty="0" smtClean="0"/>
              <a:t>реодолеть свой страх можно только сделав то, чего вы боитесь («идите на стра</a:t>
            </a:r>
            <a:r>
              <a:rPr lang="ru-RU" sz="2000" dirty="0"/>
              <a:t>х</a:t>
            </a:r>
            <a:r>
              <a:rPr lang="ru-RU" sz="2000" dirty="0" smtClean="0"/>
              <a:t>»);</a:t>
            </a:r>
          </a:p>
          <a:p>
            <a:r>
              <a:rPr lang="ru-RU" sz="2000" dirty="0"/>
              <a:t>ч</a:t>
            </a:r>
            <a:r>
              <a:rPr lang="ru-RU" sz="2000" dirty="0" smtClean="0"/>
              <a:t>етко </a:t>
            </a:r>
            <a:r>
              <a:rPr lang="ru-RU" sz="2000" u="sng" dirty="0" smtClean="0"/>
              <a:t>осознайте</a:t>
            </a:r>
            <a:r>
              <a:rPr lang="ru-RU" sz="2000" dirty="0" smtClean="0"/>
              <a:t>, что произойдёт в случае </a:t>
            </a:r>
            <a:r>
              <a:rPr lang="ru-RU" sz="2000" u="sng" dirty="0" smtClean="0"/>
              <a:t>провала</a:t>
            </a:r>
            <a:r>
              <a:rPr lang="ru-RU" sz="2000" dirty="0" smtClean="0"/>
              <a:t> вашего выступления, примите это без страха;</a:t>
            </a:r>
          </a:p>
          <a:p>
            <a:r>
              <a:rPr lang="ru-RU" sz="2000" dirty="0"/>
              <a:t>н</a:t>
            </a:r>
            <a:r>
              <a:rPr lang="ru-RU" sz="2000" dirty="0" smtClean="0"/>
              <a:t>е бойтесь быть смешным;</a:t>
            </a:r>
          </a:p>
          <a:p>
            <a:r>
              <a:rPr lang="ru-RU" sz="2000" dirty="0"/>
              <a:t>г</a:t>
            </a:r>
            <a:r>
              <a:rPr lang="ru-RU" sz="2000" dirty="0" smtClean="0"/>
              <a:t>отового рецепта нет, это дело практики. </a:t>
            </a:r>
            <a:r>
              <a:rPr lang="ru-RU" sz="2000" u="sng" dirty="0" smtClean="0"/>
              <a:t>Больше практикуйтесь;</a:t>
            </a:r>
          </a:p>
          <a:p>
            <a:r>
              <a:rPr lang="ru-RU" sz="2000" dirty="0"/>
              <a:t>с</a:t>
            </a:r>
            <a:r>
              <a:rPr lang="ru-RU" sz="2000" dirty="0" smtClean="0"/>
              <a:t>тарайтесь, что бы речь была не в тягость, а приносила </a:t>
            </a:r>
            <a:r>
              <a:rPr lang="ru-RU" sz="2000" u="sng" dirty="0" smtClean="0"/>
              <a:t>радость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2174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Методы обретение уверенности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/>
              <a:t>Техники преодоления страха и неуверенности</a:t>
            </a:r>
          </a:p>
          <a:p>
            <a:pPr lvl="1"/>
            <a:r>
              <a:rPr lang="ru-RU" sz="1600" dirty="0" smtClean="0"/>
              <a:t>Кенесические</a:t>
            </a:r>
          </a:p>
          <a:p>
            <a:pPr lvl="1">
              <a:buFont typeface="Wingdings" pitchFamily="2" charset="2"/>
              <a:buChar char="Ø"/>
            </a:pPr>
            <a:r>
              <a:rPr lang="ru-RU" sz="1600" dirty="0" smtClean="0"/>
              <a:t>Принять </a:t>
            </a:r>
            <a:r>
              <a:rPr lang="ru-RU" sz="1600" u="sng" dirty="0" smtClean="0"/>
              <a:t>правильное</a:t>
            </a:r>
            <a:r>
              <a:rPr lang="ru-RU" sz="1600" dirty="0" smtClean="0"/>
              <a:t> положение</a:t>
            </a:r>
          </a:p>
          <a:p>
            <a:pPr lvl="1">
              <a:buFont typeface="Wingdings" pitchFamily="2" charset="2"/>
              <a:buChar char="Ø"/>
            </a:pPr>
            <a:r>
              <a:rPr lang="ru-RU" sz="1600" dirty="0" smtClean="0"/>
              <a:t>Дать </a:t>
            </a:r>
            <a:r>
              <a:rPr lang="ru-RU" sz="1600" u="sng" dirty="0" smtClean="0"/>
              <a:t>физическую</a:t>
            </a:r>
            <a:r>
              <a:rPr lang="ru-RU" sz="1600" dirty="0" smtClean="0"/>
              <a:t> нагрузку</a:t>
            </a:r>
          </a:p>
          <a:p>
            <a:pPr lvl="1">
              <a:buFont typeface="Wingdings" pitchFamily="2" charset="2"/>
              <a:buChar char="Ø"/>
            </a:pPr>
            <a:r>
              <a:rPr lang="ru-RU" sz="1600" dirty="0" smtClean="0"/>
              <a:t>Подвигать челюстью, сделав гимнастику для лица</a:t>
            </a:r>
          </a:p>
          <a:p>
            <a:pPr lvl="1"/>
            <a:r>
              <a:rPr lang="ru-RU" sz="1600" dirty="0" smtClean="0"/>
              <a:t>Дыхательные</a:t>
            </a:r>
          </a:p>
          <a:p>
            <a:pPr lvl="1">
              <a:buFont typeface="Wingdings" pitchFamily="2" charset="2"/>
              <a:buChar char="Ø"/>
            </a:pPr>
            <a:r>
              <a:rPr lang="ru-RU" sz="1600" dirty="0" smtClean="0"/>
              <a:t>Дышать глубоко и медленно, диафрагмой</a:t>
            </a:r>
          </a:p>
          <a:p>
            <a:pPr lvl="1"/>
            <a:r>
              <a:rPr lang="ru-RU" sz="1600" dirty="0" smtClean="0"/>
              <a:t>Психосоматические</a:t>
            </a:r>
          </a:p>
          <a:p>
            <a:pPr lvl="1">
              <a:buFont typeface="Wingdings" pitchFamily="2" charset="2"/>
              <a:buChar char="Ø"/>
            </a:pPr>
            <a:r>
              <a:rPr lang="ru-RU" sz="1600" dirty="0" smtClean="0"/>
              <a:t>Вообразите «генеральную шинель» (расправить и опустить плечи) или другой образ</a:t>
            </a:r>
          </a:p>
          <a:p>
            <a:pPr lvl="1">
              <a:buFont typeface="Arial" pitchFamily="34" charset="0"/>
              <a:buChar char="•"/>
            </a:pPr>
            <a:r>
              <a:rPr lang="ru-RU" sz="1600" dirty="0" smtClean="0"/>
              <a:t>Занимайтесь психо – физиологическими практиками (йога, ушу, </a:t>
            </a:r>
            <a:r>
              <a:rPr lang="ru-RU" sz="1600" dirty="0"/>
              <a:t>а</a:t>
            </a:r>
            <a:r>
              <a:rPr lang="ru-RU" sz="1600" dirty="0" smtClean="0"/>
              <a:t>утогенная тренировка и т.д.)</a:t>
            </a:r>
          </a:p>
          <a:p>
            <a:pPr lvl="1"/>
            <a:endParaRPr lang="ru-RU" sz="16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8254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самое главное речи?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692696"/>
            <a:ext cx="7632848" cy="46805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БАЗАР\AppData\Local\Microsoft\Windows\Temporary Internet Files\Content.IE5\MABJIOLG\MP900430493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156993"/>
            <a:ext cx="4104456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3798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участвует в речи?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Для хорошей речи нужно развивать: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- дыхание;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- диафрагму;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- трахею.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Артикуляцию: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- язык;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- губы;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- челюсть (избавится от челюстного заикания).</a:t>
            </a:r>
          </a:p>
          <a:p>
            <a:pPr lvl="2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2039252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Выразительное средства речи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Голосовые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- громкость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- скорость и ритм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- интонация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Телесные 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- жестикуляция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- внешний вид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- положения тела</a:t>
            </a:r>
            <a:endParaRPr lang="ru-RU" dirty="0"/>
          </a:p>
        </p:txBody>
      </p:sp>
      <p:pic>
        <p:nvPicPr>
          <p:cNvPr id="5122" name="Picture 2" descr="C:\Users\БАЗАР\AppData\Local\Microsoft\Windows\Temporary Internet Files\Content.IE5\XH5PTJRA\MC900088938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052736"/>
            <a:ext cx="172819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85623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Планы восприятия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Мозг человека имеет 2 больших полушария каждый из них отвечает за свой тип мышления.</a:t>
            </a:r>
          </a:p>
          <a:p>
            <a:r>
              <a:rPr lang="ru-RU" sz="2000" dirty="0" smtClean="0"/>
              <a:t>Выделяют 2 грани восприятия:</a:t>
            </a:r>
          </a:p>
          <a:p>
            <a:pPr marL="0" indent="0">
              <a:buNone/>
            </a:pPr>
            <a:r>
              <a:rPr lang="ru-RU" sz="2000" dirty="0"/>
              <a:t>	</a:t>
            </a:r>
            <a:r>
              <a:rPr lang="ru-RU" sz="2000" dirty="0" smtClean="0"/>
              <a:t>- эмоциональная  (ощущения, чувства, «нравиться/ не нравиться» - иррациональное принятие решений)</a:t>
            </a:r>
          </a:p>
          <a:p>
            <a:pPr marL="0" indent="0">
              <a:buNone/>
            </a:pPr>
            <a:r>
              <a:rPr lang="ru-RU" sz="2000" dirty="0"/>
              <a:t>	</a:t>
            </a:r>
            <a:r>
              <a:rPr lang="ru-RU" sz="2000" dirty="0" smtClean="0"/>
              <a:t>-рациональная (логичная оценка, выстраивание причинно- следственных связей и т.п.)</a:t>
            </a:r>
          </a:p>
          <a:p>
            <a:r>
              <a:rPr lang="ru-RU" sz="2000" u="sng" dirty="0" smtClean="0"/>
              <a:t>Разным людям </a:t>
            </a:r>
            <a:r>
              <a:rPr lang="ru-RU" sz="2000" dirty="0" smtClean="0"/>
              <a:t>(по полу, возрасту, образованию, профессии, социальному стажу и т.п.) свойственно </a:t>
            </a:r>
            <a:r>
              <a:rPr lang="ru-RU" sz="2000" u="sng" dirty="0" smtClean="0"/>
              <a:t>разное соотношение </a:t>
            </a:r>
            <a:r>
              <a:rPr lang="ru-RU" sz="2000" dirty="0" smtClean="0"/>
              <a:t>планов восприятия</a:t>
            </a:r>
          </a:p>
          <a:p>
            <a:r>
              <a:rPr lang="ru-RU" sz="2000" dirty="0"/>
              <a:t>э</a:t>
            </a:r>
            <a:r>
              <a:rPr lang="ru-RU" sz="2000" dirty="0" smtClean="0"/>
              <a:t>то </a:t>
            </a:r>
            <a:r>
              <a:rPr lang="ru-RU" sz="2000" u="sng" dirty="0" smtClean="0"/>
              <a:t>надо учитывать </a:t>
            </a:r>
            <a:r>
              <a:rPr lang="ru-RU" sz="2000" dirty="0" smtClean="0"/>
              <a:t>при подготовке к провидении  выступлений.</a:t>
            </a:r>
          </a:p>
        </p:txBody>
      </p:sp>
    </p:spTree>
    <p:extLst>
      <p:ext uri="{BB962C8B-B14F-4D97-AF65-F5344CB8AC3E}">
        <p14:creationId xmlns:p14="http://schemas.microsoft.com/office/powerpoint/2010/main" val="23439299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Формы речи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«Форма адвоката» :требует умение концетрироватся создавать схемы из предложений, защищать то, что вы говорите, и уже затем убеждать. Слово  имеет силу.</a:t>
            </a:r>
          </a:p>
          <a:p>
            <a:endParaRPr lang="ru-RU" sz="2400" dirty="0" smtClean="0"/>
          </a:p>
          <a:p>
            <a:r>
              <a:rPr lang="ru-RU" sz="2400" dirty="0" smtClean="0"/>
              <a:t>«Форма поэта» : речь должна быть богатой, насыщена яркими оборотами, рождающее некое ощущение в сознании. 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349753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Каналы восприятия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Зрительный (визуальный)</a:t>
            </a:r>
          </a:p>
          <a:p>
            <a:r>
              <a:rPr lang="ru-RU" dirty="0" smtClean="0"/>
              <a:t>Слуховой (аудиальный)</a:t>
            </a:r>
          </a:p>
          <a:p>
            <a:r>
              <a:rPr lang="ru-RU" dirty="0" smtClean="0"/>
              <a:t>Тактильный (осязание) обоняние, вкус</a:t>
            </a:r>
          </a:p>
          <a:p>
            <a:r>
              <a:rPr lang="ru-RU" dirty="0" smtClean="0"/>
              <a:t>По данным экспертов, человек запоминает: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- до 10% того, что он слышит;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- до 70% того, что он видит;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- до 90% того, чем он чувствует.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72255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Для умения хорошо говорить, нужно уметь слушать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		Упражнение:</a:t>
            </a:r>
          </a:p>
          <a:p>
            <a:pPr marL="0" indent="0">
              <a:buNone/>
            </a:pPr>
            <a:r>
              <a:rPr lang="ru-RU" sz="1800" dirty="0" smtClean="0"/>
              <a:t>Необходимо помнить, что в процессе общения не следует превращать беседу в монолог. Французский писатель Жан де Лабрюйер </a:t>
            </a:r>
            <a:r>
              <a:rPr lang="ru-RU" sz="1800" i="1" dirty="0" smtClean="0"/>
              <a:t>тонко подметил</a:t>
            </a:r>
            <a:r>
              <a:rPr lang="ru-RU" sz="1800" dirty="0" smtClean="0"/>
              <a:t>, что талантом собеседника отличается не тот, кто охотно говорит сам, а тот, </a:t>
            </a:r>
            <a:r>
              <a:rPr lang="ru-RU" sz="1800" dirty="0"/>
              <a:t>с</a:t>
            </a:r>
            <a:r>
              <a:rPr lang="ru-RU" sz="1800" dirty="0" smtClean="0"/>
              <a:t> кем охотно говорят другие. 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FF0000"/>
                </a:solidFill>
              </a:rPr>
              <a:t>Ситуация:</a:t>
            </a:r>
            <a:r>
              <a:rPr lang="ru-RU" sz="1800" dirty="0" smtClean="0"/>
              <a:t> ученик по уважительной причине опоздал на урок (сломался автобус), учитель не хочет верить и ставит ему «2».</a:t>
            </a:r>
          </a:p>
          <a:p>
            <a:pPr marL="0" indent="0">
              <a:buNone/>
            </a:pPr>
            <a:r>
              <a:rPr lang="ru-RU" sz="1800" u="sng" dirty="0" smtClean="0"/>
              <a:t>Задание: </a:t>
            </a:r>
            <a:r>
              <a:rPr lang="ru-RU" sz="1800" dirty="0" smtClean="0"/>
              <a:t>Создайте импровизированный диалог между учителем и учеником.</a:t>
            </a:r>
          </a:p>
          <a:p>
            <a:pPr marL="0" indent="0">
              <a:buNone/>
            </a:pPr>
            <a:r>
              <a:rPr lang="ru-RU" sz="1800" u="sng" dirty="0" smtClean="0"/>
              <a:t>Слова для справок: </a:t>
            </a:r>
            <a:r>
              <a:rPr lang="ru-RU" sz="1800" dirty="0" smtClean="0"/>
              <a:t>прошу Вас,  я говорю правду, простите, ты проспал, вечно одни причины, отговорки оставь себе.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294802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Кому и для чего нужно развивать навыки речи?</a:t>
            </a:r>
          </a:p>
          <a:p>
            <a:r>
              <a:rPr lang="ru-RU" dirty="0" smtClean="0"/>
              <a:t>Как наша речь  влияет на успех в нашей жизни и карьере?</a:t>
            </a:r>
          </a:p>
          <a:p>
            <a:r>
              <a:rPr lang="ru-RU" dirty="0" smtClean="0"/>
              <a:t>Что мешает нам говорить и выступать публично?</a:t>
            </a:r>
          </a:p>
          <a:p>
            <a:r>
              <a:rPr lang="ru-RU" dirty="0" smtClean="0"/>
              <a:t>Как избавиться от волнения и обрести уверенность?</a:t>
            </a:r>
          </a:p>
          <a:p>
            <a:r>
              <a:rPr lang="ru-RU" dirty="0" smtClean="0"/>
              <a:t>Как научиться применять выразительные средства в речи и сделать её более яркой и насыщенной?</a:t>
            </a:r>
          </a:p>
          <a:p>
            <a:r>
              <a:rPr lang="ru-RU" dirty="0" smtClean="0"/>
              <a:t>Как составить хорошую презентацию для иллюстрации своего выступления?</a:t>
            </a:r>
          </a:p>
          <a:p>
            <a:endParaRPr lang="ru-RU" dirty="0"/>
          </a:p>
        </p:txBody>
      </p:sp>
      <p:pic>
        <p:nvPicPr>
          <p:cNvPr id="2051" name="Picture 3" descr="C:\Users\БАЗАР\AppData\Local\Microsoft\Windows\Temporary Internet Files\Content.IE5\3EGW96V0\MC90023316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653136"/>
            <a:ext cx="4035887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55623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373216"/>
            <a:ext cx="8003232" cy="66182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Наполняем речь содержанием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Так пишет поэт С. Есенин</a:t>
            </a:r>
            <a:endParaRPr lang="ru-RU" dirty="0"/>
          </a:p>
        </p:txBody>
      </p:sp>
      <p:pic>
        <p:nvPicPr>
          <p:cNvPr id="4098" name="Picture 2" descr="C:\Users\БАЗАР\AppData\Local\Microsoft\Windows\Temporary Internet Files\Content.IE5\PAH5GK0F\MC900441367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31" y="476672"/>
            <a:ext cx="7272808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83768" y="2000608"/>
            <a:ext cx="331693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 </a:t>
            </a:r>
            <a:r>
              <a:rPr lang="ru-RU" dirty="0"/>
              <a:t>Р</a:t>
            </a:r>
            <a:r>
              <a:rPr lang="ru-RU" dirty="0" smtClean="0"/>
              <a:t>усь – малиновое поле</a:t>
            </a:r>
          </a:p>
          <a:p>
            <a:r>
              <a:rPr lang="ru-RU" dirty="0" smtClean="0"/>
              <a:t>И синь, упавшая в реку, -</a:t>
            </a:r>
          </a:p>
          <a:p>
            <a:r>
              <a:rPr lang="ru-RU" dirty="0" smtClean="0"/>
              <a:t>Люблю до радости и боли</a:t>
            </a:r>
          </a:p>
          <a:p>
            <a:r>
              <a:rPr lang="ru-RU" dirty="0" smtClean="0"/>
              <a:t>Твою озерную тоску.</a:t>
            </a:r>
          </a:p>
          <a:p>
            <a:r>
              <a:rPr lang="ru-RU" dirty="0" smtClean="0"/>
              <a:t>                        С. Есенин</a:t>
            </a:r>
          </a:p>
        </p:txBody>
      </p:sp>
    </p:spTree>
    <p:extLst>
      <p:ext uri="{BB962C8B-B14F-4D97-AF65-F5344CB8AC3E}">
        <p14:creationId xmlns:p14="http://schemas.microsoft.com/office/powerpoint/2010/main" val="20528421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Законы композиции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Существуют законы композиции, в согласии с которыми создаются произведения разных видов искусства</a:t>
            </a:r>
          </a:p>
          <a:p>
            <a:r>
              <a:rPr lang="ru-RU" sz="2000" dirty="0" smtClean="0"/>
              <a:t>Человек способен интуитивно чувствовать законы гармонии и создавать произведения, которые воспринимаются гениями</a:t>
            </a:r>
          </a:p>
          <a:p>
            <a:r>
              <a:rPr lang="ru-RU" sz="2000" dirty="0" smtClean="0"/>
              <a:t>Но законы композиции можно постигать разумом</a:t>
            </a:r>
            <a:endParaRPr lang="ru-RU" sz="2000" dirty="0"/>
          </a:p>
        </p:txBody>
      </p:sp>
      <p:pic>
        <p:nvPicPr>
          <p:cNvPr id="1026" name="Picture 2" descr="C:\Users\БАЗАР\AppData\Local\Microsoft\Windows\Temporary Internet Files\Content.IE5\3EGW96V0\MC90039746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996952"/>
            <a:ext cx="2474129" cy="2106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9448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выступления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Введение</a:t>
            </a:r>
          </a:p>
          <a:p>
            <a:endParaRPr lang="ru-RU" dirty="0" smtClean="0"/>
          </a:p>
          <a:p>
            <a:r>
              <a:rPr lang="ru-RU" dirty="0" smtClean="0"/>
              <a:t>Основная часть</a:t>
            </a:r>
          </a:p>
          <a:p>
            <a:pPr marL="0" indent="0">
              <a:buNone/>
            </a:pPr>
            <a:r>
              <a:rPr lang="ru-RU" dirty="0" smtClean="0"/>
              <a:t>-завязка</a:t>
            </a:r>
          </a:p>
          <a:p>
            <a:pPr marL="0" indent="0">
              <a:buNone/>
            </a:pPr>
            <a:r>
              <a:rPr lang="ru-RU" dirty="0" smtClean="0"/>
              <a:t>-кульминация</a:t>
            </a:r>
          </a:p>
          <a:p>
            <a:pPr marL="0" indent="0">
              <a:buNone/>
            </a:pPr>
            <a:r>
              <a:rPr lang="ru-RU" dirty="0" smtClean="0"/>
              <a:t>-развязка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/>
              <a:t>З</a:t>
            </a:r>
            <a:r>
              <a:rPr lang="ru-RU" dirty="0" smtClean="0"/>
              <a:t>аключение</a:t>
            </a:r>
            <a:endParaRPr lang="ru-RU" dirty="0"/>
          </a:p>
        </p:txBody>
      </p:sp>
      <p:pic>
        <p:nvPicPr>
          <p:cNvPr id="3074" name="Picture 2" descr="C:\Users\БАЗАР\AppData\Local\Microsoft\Windows\Temporary Internet Files\Content.IE5\PAH5GK0F\MC900300119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913259"/>
            <a:ext cx="2127342" cy="3883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69817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Назначение частей выступления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Введение: установка контакта с аудиторией</a:t>
            </a:r>
          </a:p>
          <a:p>
            <a:r>
              <a:rPr lang="ru-RU" dirty="0" smtClean="0"/>
              <a:t>Основная часть: наиболее продолжительная, её цель-передача информации</a:t>
            </a:r>
          </a:p>
          <a:p>
            <a:r>
              <a:rPr lang="ru-RU" dirty="0" smtClean="0"/>
              <a:t>Кульминация: наивысшая точка выступления, пик эмоций, либо основная суть, «фишка» выступления</a:t>
            </a:r>
          </a:p>
          <a:p>
            <a:r>
              <a:rPr lang="ru-RU" dirty="0" smtClean="0"/>
              <a:t>Заключение: подведение итогов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04410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Важные выводы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Умение правильно говорить и слушать выводит человека на понимание более общих законов-законов гармонии, взаимодействия с окружающим пространством, миром.</a:t>
            </a:r>
          </a:p>
          <a:p>
            <a:r>
              <a:rPr lang="ru-RU" dirty="0" smtClean="0"/>
              <a:t>Язык формирует </a:t>
            </a:r>
            <a:r>
              <a:rPr lang="ru-RU" u="sng" dirty="0" smtClean="0"/>
              <a:t>сознание</a:t>
            </a:r>
            <a:r>
              <a:rPr lang="ru-RU" dirty="0" smtClean="0"/>
              <a:t> и </a:t>
            </a:r>
            <a:r>
              <a:rPr lang="ru-RU" u="sng" dirty="0" smtClean="0"/>
              <a:t>мышление.</a:t>
            </a:r>
          </a:p>
          <a:p>
            <a:r>
              <a:rPr lang="ru-RU" dirty="0" smtClean="0"/>
              <a:t>Способность к речи </a:t>
            </a:r>
            <a:r>
              <a:rPr lang="ru-RU" u="sng" dirty="0" smtClean="0"/>
              <a:t>отличает</a:t>
            </a:r>
            <a:r>
              <a:rPr lang="ru-RU" dirty="0" smtClean="0"/>
              <a:t> человека от других живых существ, это результат его высшей нервной деятельности.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7119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Умеем ли мы говорить?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Является ли произнесение членораздельных звуков </a:t>
            </a:r>
            <a:r>
              <a:rPr lang="ru-RU" u="sng" dirty="0" smtClean="0"/>
              <a:t>умением</a:t>
            </a:r>
            <a:r>
              <a:rPr lang="ru-RU" dirty="0" smtClean="0"/>
              <a:t> говорить?</a:t>
            </a:r>
          </a:p>
          <a:p>
            <a:r>
              <a:rPr lang="ru-RU" u="sng" dirty="0" smtClean="0"/>
              <a:t>Умение</a:t>
            </a:r>
            <a:r>
              <a:rPr lang="ru-RU" dirty="0" smtClean="0"/>
              <a:t> говорить – это </a:t>
            </a:r>
            <a:r>
              <a:rPr lang="ru-RU" u="sng" dirty="0" smtClean="0"/>
              <a:t>способность</a:t>
            </a:r>
            <a:r>
              <a:rPr lang="ru-RU" dirty="0" smtClean="0"/>
              <a:t> точно передавать информацию посредством устной речи</a:t>
            </a:r>
          </a:p>
          <a:p>
            <a:endParaRPr lang="ru-RU" dirty="0"/>
          </a:p>
        </p:txBody>
      </p:sp>
      <p:pic>
        <p:nvPicPr>
          <p:cNvPr id="3074" name="Picture 2" descr="C:\Users\БАЗАР\AppData\Local\Microsoft\Windows\Temporary Internet Files\Content.IE5\3EGW96V0\MC90036083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068959"/>
            <a:ext cx="2016224" cy="25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122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Кому нужны навыки речи?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91487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Искусство хорошо говорить и выступать публично – это удел избранных или насущная потребность каждого члена общества?</a:t>
            </a:r>
          </a:p>
          <a:p>
            <a:r>
              <a:rPr lang="ru-RU" sz="2400" dirty="0" smtClean="0"/>
              <a:t>Очевидно, что навыки хорошей речи нужны:</a:t>
            </a:r>
          </a:p>
          <a:p>
            <a:r>
              <a:rPr lang="ru-RU" sz="2400" dirty="0"/>
              <a:t>п</a:t>
            </a:r>
            <a:r>
              <a:rPr lang="ru-RU" sz="2400" dirty="0" smtClean="0"/>
              <a:t>реподавателям, студентам, аспирантам, ученым политикам, менеджерам по продажам, певцам, актерам и т.д.</a:t>
            </a:r>
          </a:p>
          <a:p>
            <a:r>
              <a:rPr lang="ru-RU" sz="2400" dirty="0" smtClean="0"/>
              <a:t>неочевидно, что уметь говорить нужно</a:t>
            </a:r>
          </a:p>
          <a:p>
            <a:r>
              <a:rPr lang="ru-RU" sz="2400" dirty="0"/>
              <a:t>ш</a:t>
            </a:r>
            <a:r>
              <a:rPr lang="ru-RU" sz="2400" dirty="0" smtClean="0"/>
              <a:t>кольникам, инженерам, обычным менеджерам (управленцам) разного звена- всем тем кто хоть немного общаться с людьми в процессе работы и жизни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80306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Ситуации в которых нужно уметь выступать перед аудиторией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Собеседование при приеме на работу;</a:t>
            </a:r>
          </a:p>
          <a:p>
            <a:r>
              <a:rPr lang="ru-RU" dirty="0" smtClean="0"/>
              <a:t>Защита учебного(курсового, практического проекта);</a:t>
            </a:r>
          </a:p>
          <a:p>
            <a:r>
              <a:rPr lang="ru-RU" dirty="0" smtClean="0"/>
              <a:t>Задача зачета, экзамена;</a:t>
            </a:r>
          </a:p>
          <a:p>
            <a:r>
              <a:rPr lang="ru-RU" dirty="0" smtClean="0"/>
              <a:t>Разговор по телефону;</a:t>
            </a:r>
          </a:p>
          <a:p>
            <a:r>
              <a:rPr lang="ru-RU" dirty="0" smtClean="0"/>
              <a:t>Выступление на семинаре, конференции;</a:t>
            </a:r>
          </a:p>
          <a:p>
            <a:r>
              <a:rPr lang="ru-RU" dirty="0" smtClean="0"/>
              <a:t>Презентация проекта инвесторам и т.д.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707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дает </a:t>
            </a:r>
            <a:r>
              <a:rPr lang="ru-RU" dirty="0" err="1" smtClean="0"/>
              <a:t>уменее</a:t>
            </a:r>
            <a:r>
              <a:rPr lang="ru-RU" dirty="0" smtClean="0"/>
              <a:t> говорить?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698848"/>
          </a:xfrm>
        </p:spPr>
        <p:txBody>
          <a:bodyPr>
            <a:normAutofit lnSpcReduction="10000"/>
          </a:bodyPr>
          <a:lstStyle/>
          <a:p>
            <a:r>
              <a:rPr lang="ru-RU" sz="2400" b="1" i="1" dirty="0" smtClean="0"/>
              <a:t>Развитее речи приводит к развитию сознания и интеллекта;</a:t>
            </a:r>
          </a:p>
          <a:p>
            <a:r>
              <a:rPr lang="ru-RU" sz="2400" dirty="0" smtClean="0"/>
              <a:t>Стройная, упорядоченная </a:t>
            </a:r>
            <a:r>
              <a:rPr lang="ru-RU" sz="2400" u="sng" dirty="0" smtClean="0"/>
              <a:t>речь</a:t>
            </a:r>
            <a:r>
              <a:rPr lang="ru-RU" sz="2400" dirty="0" smtClean="0"/>
              <a:t> – </a:t>
            </a:r>
            <a:r>
              <a:rPr lang="ru-RU" sz="2400" i="1" dirty="0" smtClean="0"/>
              <a:t>стройные</a:t>
            </a:r>
            <a:r>
              <a:rPr lang="ru-RU" sz="2400" dirty="0" smtClean="0"/>
              <a:t> </a:t>
            </a:r>
            <a:r>
              <a:rPr lang="ru-RU" sz="2400" u="sng" dirty="0" smtClean="0"/>
              <a:t>мысли;</a:t>
            </a:r>
          </a:p>
          <a:p>
            <a:r>
              <a:rPr lang="ru-RU" sz="2400" u="sng" dirty="0" smtClean="0"/>
              <a:t>Успех</a:t>
            </a:r>
            <a:r>
              <a:rPr lang="ru-RU" sz="2400" dirty="0" smtClean="0"/>
              <a:t> и даже </a:t>
            </a:r>
            <a:r>
              <a:rPr lang="ru-RU" sz="2400" u="sng" dirty="0" smtClean="0"/>
              <a:t>безопасность</a:t>
            </a:r>
            <a:r>
              <a:rPr lang="ru-RU" sz="2400" dirty="0" smtClean="0"/>
              <a:t> человека в современном мире во многом зависит от его </a:t>
            </a:r>
            <a:r>
              <a:rPr lang="ru-RU" sz="2400" u="sng" dirty="0" smtClean="0"/>
              <a:t>речевых</a:t>
            </a:r>
            <a:r>
              <a:rPr lang="ru-RU" sz="2400" dirty="0" smtClean="0"/>
              <a:t> навыков;</a:t>
            </a:r>
          </a:p>
          <a:p>
            <a:r>
              <a:rPr lang="ru-RU" sz="2400" b="1" i="1" dirty="0" smtClean="0"/>
              <a:t>Также умение хорошо и правильно говорить дает:</a:t>
            </a:r>
          </a:p>
          <a:p>
            <a:r>
              <a:rPr lang="ru-RU" sz="2400" dirty="0" smtClean="0"/>
              <a:t>Успехи в учебе;</a:t>
            </a:r>
          </a:p>
          <a:p>
            <a:r>
              <a:rPr lang="ru-RU" sz="2400" dirty="0" smtClean="0"/>
              <a:t>Продвижение в карьере;</a:t>
            </a:r>
          </a:p>
          <a:p>
            <a:r>
              <a:rPr lang="ru-RU" sz="2400" dirty="0" smtClean="0"/>
              <a:t>Повышение авторитета в общении </a:t>
            </a:r>
            <a:r>
              <a:rPr lang="ru-RU" sz="2400" dirty="0" err="1" smtClean="0"/>
              <a:t>и.д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20967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речи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    Речь имеет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          форму           содержание                         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3275856" y="980728"/>
            <a:ext cx="648072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148064" y="980728"/>
            <a:ext cx="504056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БАЗАР\AppData\Local\Microsoft\Windows\Temporary Internet Files\Content.IE5\3EGW96V0\MC900441765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60848"/>
            <a:ext cx="352839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БАЗАР\AppData\Local\Microsoft\Windows\Temporary Internet Files\Content.IE5\MABJIOLG\MC900416028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492896"/>
            <a:ext cx="2806757" cy="2302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7624" y="2636912"/>
            <a:ext cx="29523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Начало разговора</a:t>
            </a:r>
          </a:p>
          <a:p>
            <a:r>
              <a:rPr lang="ru-RU" dirty="0" smtClean="0"/>
              <a:t>Передача информации</a:t>
            </a:r>
          </a:p>
          <a:p>
            <a:r>
              <a:rPr lang="ru-RU" dirty="0" smtClean="0"/>
              <a:t>Выслушивание доводов собеседника</a:t>
            </a:r>
          </a:p>
          <a:p>
            <a:r>
              <a:rPr lang="ru-RU" dirty="0" smtClean="0"/>
              <a:t>Принятие решения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9774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Создаем формулу речи: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Этикетные формулы русского языка – это устойчивые выражения, принятые в обществе. Этикет предусматривает подобные выражения практически на все случаи жизни. Они существуют как в письменных так и в устных формах, и во всех стилях, жанрах.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Это </a:t>
            </a:r>
            <a:r>
              <a:rPr lang="ru-RU" sz="2000" dirty="0"/>
              <a:t>так называемые слова вежливости: спасибо, пожалуйста, извините и т. д. Причем эти формулы могут кочевать из одной формы в другую, из одного стиля в другой.</a:t>
            </a:r>
          </a:p>
        </p:txBody>
      </p:sp>
      <p:pic>
        <p:nvPicPr>
          <p:cNvPr id="2050" name="Picture 2" descr="C:\Users\БАЗАР\AppData\Local\Microsoft\Windows\Temporary Internet Files\Content.IE5\XH5PTJRA\MC900433934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498" y="3371544"/>
            <a:ext cx="208823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646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Что мешает говорить и выступать?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u="sng" dirty="0"/>
              <a:t>н</a:t>
            </a:r>
            <a:r>
              <a:rPr lang="ru-RU" sz="2400" u="sng" dirty="0" smtClean="0"/>
              <a:t>е знание </a:t>
            </a:r>
            <a:r>
              <a:rPr lang="ru-RU" sz="2400" dirty="0" smtClean="0"/>
              <a:t>предмета (предметной области) или </a:t>
            </a:r>
            <a:r>
              <a:rPr lang="ru-RU" sz="2400" u="sng" dirty="0" smtClean="0"/>
              <a:t>недостаточно </a:t>
            </a:r>
            <a:r>
              <a:rPr lang="ru-RU" sz="2400" dirty="0" smtClean="0"/>
              <a:t>структурированное знание;</a:t>
            </a:r>
          </a:p>
          <a:p>
            <a:r>
              <a:rPr lang="ru-RU" sz="2400" dirty="0" smtClean="0"/>
              <a:t>недостаточное умение владеть </a:t>
            </a:r>
            <a:r>
              <a:rPr lang="ru-RU" sz="2400" u="sng" dirty="0" smtClean="0"/>
              <a:t>голосом и телом;</a:t>
            </a:r>
          </a:p>
          <a:p>
            <a:r>
              <a:rPr lang="ru-RU" sz="2400" u="sng" dirty="0"/>
              <a:t>с</a:t>
            </a:r>
            <a:r>
              <a:rPr lang="ru-RU" sz="2400" u="sng" dirty="0" smtClean="0"/>
              <a:t>трах</a:t>
            </a:r>
            <a:r>
              <a:rPr lang="ru-RU" sz="2400" dirty="0" smtClean="0"/>
              <a:t> публичного выступления перед аудиторией;</a:t>
            </a:r>
          </a:p>
          <a:p>
            <a:r>
              <a:rPr lang="ru-RU" sz="2400" dirty="0" smtClean="0"/>
              <a:t>неумение владеть </a:t>
            </a:r>
            <a:r>
              <a:rPr lang="ru-RU" sz="2400" u="sng" dirty="0" smtClean="0"/>
              <a:t>вниманием</a:t>
            </a:r>
            <a:r>
              <a:rPr lang="ru-RU" sz="2400" dirty="0" smtClean="0"/>
              <a:t> аудитории;</a:t>
            </a:r>
          </a:p>
          <a:p>
            <a:r>
              <a:rPr lang="ru-RU" sz="2400" dirty="0"/>
              <a:t>н</a:t>
            </a:r>
            <a:r>
              <a:rPr lang="ru-RU" sz="2400" dirty="0" smtClean="0"/>
              <a:t>езнание  законов </a:t>
            </a:r>
            <a:r>
              <a:rPr lang="ru-RU" sz="2400" u="sng" dirty="0" smtClean="0"/>
              <a:t>композиции;</a:t>
            </a:r>
          </a:p>
          <a:p>
            <a:r>
              <a:rPr lang="ru-RU" sz="2400" dirty="0"/>
              <a:t>н</a:t>
            </a:r>
            <a:r>
              <a:rPr lang="ru-RU" sz="2400" dirty="0" smtClean="0"/>
              <a:t>едостаток </a:t>
            </a:r>
            <a:r>
              <a:rPr lang="ru-RU" sz="2400" u="sng" dirty="0" smtClean="0"/>
              <a:t>навыков</a:t>
            </a:r>
            <a:r>
              <a:rPr lang="ru-RU" sz="2400" dirty="0" smtClean="0"/>
              <a:t> и </a:t>
            </a:r>
            <a:r>
              <a:rPr lang="ru-RU" sz="2400" u="sng" dirty="0" smtClean="0"/>
              <a:t>опыта</a:t>
            </a:r>
            <a:r>
              <a:rPr lang="ru-RU" sz="2400" dirty="0" smtClean="0"/>
              <a:t> публичного выступлений.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15549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571</TotalTime>
  <Words>872</Words>
  <Application>Microsoft Office PowerPoint</Application>
  <PresentationFormat>Экран (4:3)</PresentationFormat>
  <Paragraphs>149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Аспект</vt:lpstr>
      <vt:lpstr>Урок-лекция «Искусство речи»</vt:lpstr>
      <vt:lpstr>Содержание</vt:lpstr>
      <vt:lpstr>Умеем ли мы говорить?</vt:lpstr>
      <vt:lpstr>Кому нужны навыки речи?</vt:lpstr>
      <vt:lpstr>Ситуации в которых нужно уметь выступать перед аудиторией</vt:lpstr>
      <vt:lpstr>Что дает уменее говорить?</vt:lpstr>
      <vt:lpstr>Структура речи</vt:lpstr>
      <vt:lpstr>Создаем формулу речи:</vt:lpstr>
      <vt:lpstr>Что мешает говорить и выступать?</vt:lpstr>
      <vt:lpstr>Появления страха и волнения</vt:lpstr>
      <vt:lpstr>Методы обретение уверенности</vt:lpstr>
      <vt:lpstr>Методы обретение уверенности</vt:lpstr>
      <vt:lpstr>Что самое главное речи?</vt:lpstr>
      <vt:lpstr>Что участвует в речи?</vt:lpstr>
      <vt:lpstr>Выразительное средства речи</vt:lpstr>
      <vt:lpstr>Планы восприятия </vt:lpstr>
      <vt:lpstr>Формы речи</vt:lpstr>
      <vt:lpstr>Каналы восприятия</vt:lpstr>
      <vt:lpstr>Для умения хорошо говорить, нужно уметь слушать</vt:lpstr>
      <vt:lpstr>Наполняем речь содержанием</vt:lpstr>
      <vt:lpstr>Законы композиции </vt:lpstr>
      <vt:lpstr>Структура выступления</vt:lpstr>
      <vt:lpstr>Назначение частей выступления</vt:lpstr>
      <vt:lpstr>Важные выводы</vt:lpstr>
    </vt:vector>
  </TitlesOfParts>
  <Company>НПУИИ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Искусство речи</dc:title>
  <dc:creator>НПУИИ</dc:creator>
  <cp:lastModifiedBy>1</cp:lastModifiedBy>
  <cp:revision>36</cp:revision>
  <dcterms:created xsi:type="dcterms:W3CDTF">2014-09-25T05:36:47Z</dcterms:created>
  <dcterms:modified xsi:type="dcterms:W3CDTF">2020-05-11T09:52:55Z</dcterms:modified>
</cp:coreProperties>
</file>